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910" r:id="rId15"/>
    <p:sldMasterId id="2147483939" r:id="rId16"/>
    <p:sldMasterId id="2147483951" r:id="rId17"/>
  </p:sldMasterIdLst>
  <p:notesMasterIdLst>
    <p:notesMasterId r:id="rId32"/>
  </p:notesMasterIdLst>
  <p:sldIdLst>
    <p:sldId id="360" r:id="rId18"/>
    <p:sldId id="375" r:id="rId19"/>
    <p:sldId id="373" r:id="rId20"/>
    <p:sldId id="374" r:id="rId21"/>
    <p:sldId id="371" r:id="rId22"/>
    <p:sldId id="378" r:id="rId23"/>
    <p:sldId id="381" r:id="rId24"/>
    <p:sldId id="382" r:id="rId25"/>
    <p:sldId id="383" r:id="rId26"/>
    <p:sldId id="387" r:id="rId27"/>
    <p:sldId id="384" r:id="rId28"/>
    <p:sldId id="385" r:id="rId29"/>
    <p:sldId id="386" r:id="rId30"/>
    <p:sldId id="37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99FF99"/>
    <a:srgbClr val="000066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>
      <p:cViewPr varScale="1">
        <p:scale>
          <a:sx n="116" d="100"/>
          <a:sy n="116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86;&#1077;&#1082;&#1090;%20&#1050;&#1062;&#1054;%20&#1053;&#1086;&#1074;&#1086;&#1077;%20&#1087;&#1086;&#1082;&#1086;&#1083;&#1077;&#1085;&#1080;&#1077;\&#1043;&#1088;&#1091;&#1087;&#1087;&#1072;%20&#1053;&#1086;&#1074;&#1086;&#1077;%20&#1087;&#1086;&#1082;&#1086;&#1083;&#1077;&#1085;&#1080;&#1077;\&#1053;&#1048;&#1056;%20&#1057;&#1086;&#1089;&#1085;&#1072;\&#1041;&#1072;&#1079;&#1072;%20&#1076;&#1072;&#1085;&#1085;&#1099;&#1093;%20&#1087;&#1086;%20&#1090;&#1086;&#1095;&#1082;&#1072;&#1084;%20&#1089;&#1073;&#1086;&#1088;&#1072;%20&#1089;&#1086;&#1089;&#1085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86;&#1077;&#1082;&#1090;%20&#1050;&#1062;&#1054;%20&#1053;&#1086;&#1074;&#1086;&#1077;%20&#1087;&#1086;&#1082;&#1086;&#1083;&#1077;&#1085;&#1080;&#1077;\&#1043;&#1088;&#1091;&#1087;&#1087;&#1072;%20&#1053;&#1086;&#1074;&#1086;&#1077;%20&#1087;&#1086;&#1082;&#1086;&#1083;&#1077;&#1085;&#1080;&#1077;\&#1053;&#1048;&#1056;%20&#1057;&#1086;&#1089;&#1085;&#1072;\&#1041;&#1072;&#1079;&#1072;%20&#1076;&#1072;&#1085;&#1085;&#1099;&#1093;%20&#1087;&#1086;%20&#1090;&#1086;&#1095;&#1082;&#1072;&#1084;%20&#1089;&#1073;&#1086;&#1088;&#1072;%20&#1089;&#1086;&#1089;&#1085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'Экспресс-оценка'!$C$2</c:f>
              <c:strCache>
                <c:ptCount val="1"/>
                <c:pt idx="0">
                  <c:v>Класс повреждения и высыхания сосны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tint val="96000"/>
                    <a:lumMod val="104000"/>
                  </a:schemeClr>
                </a:gs>
                <a:gs pos="100000">
                  <a:schemeClr val="accent6">
                    <a:tint val="7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'Экспресс-оценка'!$A$3:$B$26</c:f>
              <c:multiLvlStrCache>
                <c:ptCount val="24"/>
                <c:lvl>
                  <c:pt idx="0">
                    <c:v>Институт Культуры ул.Краснореченская</c:v>
                  </c:pt>
                  <c:pt idx="1">
                    <c:v>Амуркабель (П.Морозова-пер.Краснореченский)</c:v>
                  </c:pt>
                  <c:pt idx="2">
                    <c:v>ул. Панфиловцев 47</c:v>
                  </c:pt>
                  <c:pt idx="3">
                    <c:v>ТЦ Южный парк</c:v>
                  </c:pt>
                  <c:pt idx="4">
                    <c:v>ул. Суворова 12 (пер-е с Краснореченской)</c:v>
                  </c:pt>
                  <c:pt idx="5">
                    <c:v>Прогрессивная-Пионерская</c:v>
                  </c:pt>
                  <c:pt idx="6">
                    <c:v>10-я гор.Больница Тихоокеанская 213</c:v>
                  </c:pt>
                  <c:pt idx="7">
                    <c:v>ДК Русь - ул.Краснореченская</c:v>
                  </c:pt>
                  <c:pt idx="8">
                    <c:v>ул. Ворошилова 20</c:v>
                  </c:pt>
                  <c:pt idx="9">
                    <c:v>Сурикова-Пионерская</c:v>
                  </c:pt>
                  <c:pt idx="10">
                    <c:v>ул. Ульяновская 23</c:v>
                  </c:pt>
                  <c:pt idx="11">
                    <c:v>Красная речка-Поликлиника</c:v>
                  </c:pt>
                  <c:pt idx="12">
                    <c:v>КЦО</c:v>
                  </c:pt>
                  <c:pt idx="13">
                    <c:v>ХГАЭиП ул.Тихоокеанская 134</c:v>
                  </c:pt>
                  <c:pt idx="14">
                    <c:v>парк Северный ул.Тихоокеанская</c:v>
                  </c:pt>
                  <c:pt idx="15">
                    <c:v>ДК Русь - ул.Герцена 2 </c:v>
                  </c:pt>
                  <c:pt idx="16">
                    <c:v>ул. Холмогорская 10 (пер-е с Новоуссурийской)</c:v>
                  </c:pt>
                  <c:pt idx="17">
                    <c:v>ул. Путевая 5</c:v>
                  </c:pt>
                  <c:pt idx="18">
                    <c:v>Администрация г.Хабаровска ул.К.Маркса</c:v>
                  </c:pt>
                  <c:pt idx="19">
                    <c:v>ул. Королева 4г</c:v>
                  </c:pt>
                  <c:pt idx="20">
                    <c:v>Крансореченская 197</c:v>
                  </c:pt>
                  <c:pt idx="21">
                    <c:v>Парк Гайдара </c:v>
                  </c:pt>
                  <c:pt idx="22">
                    <c:v>Ильинка (дачи)</c:v>
                  </c:pt>
                  <c:pt idx="23">
                    <c:v>Амурский б-р Агенство Аэрофлота</c:v>
                  </c:pt>
                </c:lvl>
                <c:lvl>
                  <c:pt idx="0">
                    <c:v>16</c:v>
                  </c:pt>
                  <c:pt idx="1">
                    <c:v>8</c:v>
                  </c:pt>
                  <c:pt idx="2">
                    <c:v>3</c:v>
                  </c:pt>
                  <c:pt idx="3">
                    <c:v>5</c:v>
                  </c:pt>
                  <c:pt idx="4">
                    <c:v>10</c:v>
                  </c:pt>
                  <c:pt idx="5">
                    <c:v>7</c:v>
                  </c:pt>
                  <c:pt idx="6">
                    <c:v>23</c:v>
                  </c:pt>
                  <c:pt idx="7">
                    <c:v>1</c:v>
                  </c:pt>
                  <c:pt idx="8">
                    <c:v>4</c:v>
                  </c:pt>
                  <c:pt idx="9">
                    <c:v>6</c:v>
                  </c:pt>
                  <c:pt idx="10">
                    <c:v>11</c:v>
                  </c:pt>
                  <c:pt idx="11">
                    <c:v>13</c:v>
                  </c:pt>
                  <c:pt idx="12">
                    <c:v>20</c:v>
                  </c:pt>
                  <c:pt idx="13">
                    <c:v>22</c:v>
                  </c:pt>
                  <c:pt idx="14">
                    <c:v>24</c:v>
                  </c:pt>
                  <c:pt idx="15">
                    <c:v>2</c:v>
                  </c:pt>
                  <c:pt idx="16">
                    <c:v>9</c:v>
                  </c:pt>
                  <c:pt idx="17">
                    <c:v>15</c:v>
                  </c:pt>
                  <c:pt idx="18">
                    <c:v>21</c:v>
                  </c:pt>
                  <c:pt idx="19">
                    <c:v>12</c:v>
                  </c:pt>
                  <c:pt idx="20">
                    <c:v>17</c:v>
                  </c:pt>
                  <c:pt idx="21">
                    <c:v>18</c:v>
                  </c:pt>
                  <c:pt idx="22">
                    <c:v>14</c:v>
                  </c:pt>
                  <c:pt idx="23">
                    <c:v>19</c:v>
                  </c:pt>
                </c:lvl>
              </c:multiLvlStrCache>
            </c:multiLvlStrRef>
          </c:cat>
          <c:val>
            <c:numRef>
              <c:f>'Экспресс-оценка'!$C$3:$C$26</c:f>
            </c:numRef>
          </c:val>
        </c:ser>
        <c:ser>
          <c:idx val="1"/>
          <c:order val="1"/>
          <c:tx>
            <c:strRef>
              <c:f>'Экспресс-оценка'!$D$2</c:f>
              <c:strCache>
                <c:ptCount val="1"/>
                <c:pt idx="0">
                  <c:v>Средний показатель степени загрязнения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6000"/>
                    <a:tint val="96000"/>
                    <a:lumMod val="104000"/>
                  </a:schemeClr>
                </a:gs>
                <a:gs pos="100000">
                  <a:schemeClr val="accent6">
                    <a:shade val="7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'Экспресс-оценка'!$A$3:$B$26</c:f>
              <c:multiLvlStrCache>
                <c:ptCount val="24"/>
                <c:lvl>
                  <c:pt idx="0">
                    <c:v>Институт Культуры ул.Краснореченская</c:v>
                  </c:pt>
                  <c:pt idx="1">
                    <c:v>Амуркабель (П.Морозова-пер.Краснореченский)</c:v>
                  </c:pt>
                  <c:pt idx="2">
                    <c:v>ул. Панфиловцев 47</c:v>
                  </c:pt>
                  <c:pt idx="3">
                    <c:v>ТЦ Южный парк</c:v>
                  </c:pt>
                  <c:pt idx="4">
                    <c:v>ул. Суворова 12 (пер-е с Краснореченской)</c:v>
                  </c:pt>
                  <c:pt idx="5">
                    <c:v>Прогрессивная-Пионерская</c:v>
                  </c:pt>
                  <c:pt idx="6">
                    <c:v>10-я гор.Больница Тихоокеанская 213</c:v>
                  </c:pt>
                  <c:pt idx="7">
                    <c:v>ДК Русь - ул.Краснореченская</c:v>
                  </c:pt>
                  <c:pt idx="8">
                    <c:v>ул. Ворошилова 20</c:v>
                  </c:pt>
                  <c:pt idx="9">
                    <c:v>Сурикова-Пионерская</c:v>
                  </c:pt>
                  <c:pt idx="10">
                    <c:v>ул. Ульяновская 23</c:v>
                  </c:pt>
                  <c:pt idx="11">
                    <c:v>Красная речка-Поликлиника</c:v>
                  </c:pt>
                  <c:pt idx="12">
                    <c:v>КЦО</c:v>
                  </c:pt>
                  <c:pt idx="13">
                    <c:v>ХГАЭиП ул.Тихоокеанская 134</c:v>
                  </c:pt>
                  <c:pt idx="14">
                    <c:v>парк Северный ул.Тихоокеанская</c:v>
                  </c:pt>
                  <c:pt idx="15">
                    <c:v>ДК Русь - ул.Герцена 2 </c:v>
                  </c:pt>
                  <c:pt idx="16">
                    <c:v>ул. Холмогорская 10 (пер-е с Новоуссурийской)</c:v>
                  </c:pt>
                  <c:pt idx="17">
                    <c:v>ул. Путевая 5</c:v>
                  </c:pt>
                  <c:pt idx="18">
                    <c:v>Администрация г.Хабаровска ул.К.Маркса</c:v>
                  </c:pt>
                  <c:pt idx="19">
                    <c:v>ул. Королева 4г</c:v>
                  </c:pt>
                  <c:pt idx="20">
                    <c:v>Крансореченская 197</c:v>
                  </c:pt>
                  <c:pt idx="21">
                    <c:v>Парк Гайдара </c:v>
                  </c:pt>
                  <c:pt idx="22">
                    <c:v>Ильинка (дачи)</c:v>
                  </c:pt>
                  <c:pt idx="23">
                    <c:v>Амурский б-р Агенство Аэрофлота</c:v>
                  </c:pt>
                </c:lvl>
                <c:lvl>
                  <c:pt idx="0">
                    <c:v>16</c:v>
                  </c:pt>
                  <c:pt idx="1">
                    <c:v>8</c:v>
                  </c:pt>
                  <c:pt idx="2">
                    <c:v>3</c:v>
                  </c:pt>
                  <c:pt idx="3">
                    <c:v>5</c:v>
                  </c:pt>
                  <c:pt idx="4">
                    <c:v>10</c:v>
                  </c:pt>
                  <c:pt idx="5">
                    <c:v>7</c:v>
                  </c:pt>
                  <c:pt idx="6">
                    <c:v>23</c:v>
                  </c:pt>
                  <c:pt idx="7">
                    <c:v>1</c:v>
                  </c:pt>
                  <c:pt idx="8">
                    <c:v>4</c:v>
                  </c:pt>
                  <c:pt idx="9">
                    <c:v>6</c:v>
                  </c:pt>
                  <c:pt idx="10">
                    <c:v>11</c:v>
                  </c:pt>
                  <c:pt idx="11">
                    <c:v>13</c:v>
                  </c:pt>
                  <c:pt idx="12">
                    <c:v>20</c:v>
                  </c:pt>
                  <c:pt idx="13">
                    <c:v>22</c:v>
                  </c:pt>
                  <c:pt idx="14">
                    <c:v>24</c:v>
                  </c:pt>
                  <c:pt idx="15">
                    <c:v>2</c:v>
                  </c:pt>
                  <c:pt idx="16">
                    <c:v>9</c:v>
                  </c:pt>
                  <c:pt idx="17">
                    <c:v>15</c:v>
                  </c:pt>
                  <c:pt idx="18">
                    <c:v>21</c:v>
                  </c:pt>
                  <c:pt idx="19">
                    <c:v>12</c:v>
                  </c:pt>
                  <c:pt idx="20">
                    <c:v>17</c:v>
                  </c:pt>
                  <c:pt idx="21">
                    <c:v>18</c:v>
                  </c:pt>
                  <c:pt idx="22">
                    <c:v>14</c:v>
                  </c:pt>
                  <c:pt idx="23">
                    <c:v>19</c:v>
                  </c:pt>
                </c:lvl>
              </c:multiLvlStrCache>
            </c:multiLvlStrRef>
          </c:cat>
          <c:val>
            <c:numRef>
              <c:f>'Экспресс-оценка'!$D$3:$D$26</c:f>
              <c:numCache>
                <c:formatCode>General</c:formatCode>
                <c:ptCount val="2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9022416"/>
        <c:axId val="159022808"/>
      </c:barChart>
      <c:catAx>
        <c:axId val="1590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9022808"/>
        <c:crosses val="autoZero"/>
        <c:auto val="1"/>
        <c:lblAlgn val="ctr"/>
        <c:lblOffset val="100"/>
        <c:noMultiLvlLbl val="0"/>
      </c:catAx>
      <c:valAx>
        <c:axId val="15902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902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Класс повреждения и высыхания сосны</c:v>
                </c:pt>
              </c:strCache>
            </c:strRef>
          </c:tx>
          <c:invertIfNegative val="0"/>
          <c:cat>
            <c:numRef>
              <c:f>Лист1!$A$2:$B$25</c:f>
              <c:numCache>
                <c:formatCode>General</c:formatCode>
                <c:ptCount val="24"/>
                <c:pt idx="0">
                  <c:v>16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7</c:v>
                </c:pt>
                <c:pt idx="6">
                  <c:v>23</c:v>
                </c:pt>
                <c:pt idx="7">
                  <c:v>1</c:v>
                </c:pt>
                <c:pt idx="8">
                  <c:v>4</c:v>
                </c:pt>
                <c:pt idx="9">
                  <c:v>6</c:v>
                </c:pt>
                <c:pt idx="10">
                  <c:v>11</c:v>
                </c:pt>
                <c:pt idx="11">
                  <c:v>13</c:v>
                </c:pt>
                <c:pt idx="12">
                  <c:v>20</c:v>
                </c:pt>
                <c:pt idx="13">
                  <c:v>22</c:v>
                </c:pt>
                <c:pt idx="14">
                  <c:v>24</c:v>
                </c:pt>
                <c:pt idx="15">
                  <c:v>2</c:v>
                </c:pt>
                <c:pt idx="16">
                  <c:v>9</c:v>
                </c:pt>
                <c:pt idx="17">
                  <c:v>15</c:v>
                </c:pt>
                <c:pt idx="18">
                  <c:v>21</c:v>
                </c:pt>
                <c:pt idx="19">
                  <c:v>12</c:v>
                </c:pt>
                <c:pt idx="20">
                  <c:v>17</c:v>
                </c:pt>
                <c:pt idx="21">
                  <c:v>18</c:v>
                </c:pt>
                <c:pt idx="22">
                  <c:v>14</c:v>
                </c:pt>
                <c:pt idx="23">
                  <c:v>19</c:v>
                </c:pt>
              </c:numCache>
            </c:numRef>
          </c:cat>
          <c:val>
            <c:numRef>
              <c:f>Лист1!$C$2:$C$25</c:f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Средний показатель степени загрязнения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Лист1!$A$2:$B$25</c:f>
              <c:numCache>
                <c:formatCode>General</c:formatCode>
                <c:ptCount val="24"/>
                <c:pt idx="0">
                  <c:v>16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7</c:v>
                </c:pt>
                <c:pt idx="6">
                  <c:v>23</c:v>
                </c:pt>
                <c:pt idx="7">
                  <c:v>1</c:v>
                </c:pt>
                <c:pt idx="8">
                  <c:v>4</c:v>
                </c:pt>
                <c:pt idx="9">
                  <c:v>6</c:v>
                </c:pt>
                <c:pt idx="10">
                  <c:v>11</c:v>
                </c:pt>
                <c:pt idx="11">
                  <c:v>13</c:v>
                </c:pt>
                <c:pt idx="12">
                  <c:v>20</c:v>
                </c:pt>
                <c:pt idx="13">
                  <c:v>22</c:v>
                </c:pt>
                <c:pt idx="14">
                  <c:v>24</c:v>
                </c:pt>
                <c:pt idx="15">
                  <c:v>2</c:v>
                </c:pt>
                <c:pt idx="16">
                  <c:v>9</c:v>
                </c:pt>
                <c:pt idx="17">
                  <c:v>15</c:v>
                </c:pt>
                <c:pt idx="18">
                  <c:v>21</c:v>
                </c:pt>
                <c:pt idx="19">
                  <c:v>12</c:v>
                </c:pt>
                <c:pt idx="20">
                  <c:v>17</c:v>
                </c:pt>
                <c:pt idx="21">
                  <c:v>18</c:v>
                </c:pt>
                <c:pt idx="22">
                  <c:v>14</c:v>
                </c:pt>
                <c:pt idx="23">
                  <c:v>19</c:v>
                </c:pt>
              </c:numCache>
            </c:numRef>
          </c:cat>
          <c:val>
            <c:numRef>
              <c:f>Лист1!$D$2:$D$25</c:f>
              <c:numCache>
                <c:formatCode>General</c:formatCode>
                <c:ptCount val="2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Тест по Гертелю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cat>
            <c:numRef>
              <c:f>Лист1!$A$2:$B$25</c:f>
              <c:numCache>
                <c:formatCode>General</c:formatCode>
                <c:ptCount val="24"/>
                <c:pt idx="0">
                  <c:v>16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7</c:v>
                </c:pt>
                <c:pt idx="6">
                  <c:v>23</c:v>
                </c:pt>
                <c:pt idx="7">
                  <c:v>1</c:v>
                </c:pt>
                <c:pt idx="8">
                  <c:v>4</c:v>
                </c:pt>
                <c:pt idx="9">
                  <c:v>6</c:v>
                </c:pt>
                <c:pt idx="10">
                  <c:v>11</c:v>
                </c:pt>
                <c:pt idx="11">
                  <c:v>13</c:v>
                </c:pt>
                <c:pt idx="12">
                  <c:v>20</c:v>
                </c:pt>
                <c:pt idx="13">
                  <c:v>22</c:v>
                </c:pt>
                <c:pt idx="14">
                  <c:v>24</c:v>
                </c:pt>
                <c:pt idx="15">
                  <c:v>2</c:v>
                </c:pt>
                <c:pt idx="16">
                  <c:v>9</c:v>
                </c:pt>
                <c:pt idx="17">
                  <c:v>15</c:v>
                </c:pt>
                <c:pt idx="18">
                  <c:v>21</c:v>
                </c:pt>
                <c:pt idx="19">
                  <c:v>12</c:v>
                </c:pt>
                <c:pt idx="20">
                  <c:v>17</c:v>
                </c:pt>
                <c:pt idx="21">
                  <c:v>18</c:v>
                </c:pt>
                <c:pt idx="22">
                  <c:v>14</c:v>
                </c:pt>
                <c:pt idx="23">
                  <c:v>19</c:v>
                </c:pt>
              </c:numCache>
            </c:numRef>
          </c:cat>
          <c:val>
            <c:numRef>
              <c:f>Лист1!$E$2:$E$25</c:f>
              <c:numCache>
                <c:formatCode>General</c:formatCode>
                <c:ptCount val="24"/>
                <c:pt idx="0">
                  <c:v>10</c:v>
                </c:pt>
                <c:pt idx="1">
                  <c:v>9</c:v>
                </c:pt>
                <c:pt idx="2">
                  <c:v>8.5</c:v>
                </c:pt>
                <c:pt idx="3">
                  <c:v>8.5</c:v>
                </c:pt>
                <c:pt idx="4">
                  <c:v>8.5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6.5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3520"/>
        <c:axId val="15934696"/>
      </c:barChart>
      <c:catAx>
        <c:axId val="1593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34696"/>
        <c:crosses val="autoZero"/>
        <c:auto val="1"/>
        <c:lblAlgn val="ctr"/>
        <c:lblOffset val="100"/>
        <c:noMultiLvlLbl val="0"/>
      </c:catAx>
      <c:valAx>
        <c:axId val="15934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3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B30A2-C863-4DD3-9585-463678FC3AF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2A15D-621B-4942-9D47-CA17BBABC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3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3C8D-FBA5-47B5-8035-6F89BD150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E821-972F-4A39-BD0D-F5A3359B8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6E33-F0E9-431F-8AD1-A7E557F19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B3BD-BCA2-4727-A864-BAFF2E2E6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69CA-E196-412C-ACBA-78C580840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EE8F-0E1F-4D82-ABA7-505B5AA42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575F-D926-41CC-8FB3-7CB24DABB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DA44-66A6-435E-A1F3-B50D53CB6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EFCD-B10F-45F6-81DE-D29900093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86FD-EBF8-4F29-8D54-48A79F95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A092-F0BD-4D4C-9395-3F6924CF1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B3CA-33B3-455C-8FB4-9197C28C8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CF67-E424-4723-B079-9E6D00244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D76D-424A-432D-93F0-0510CB857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E8E5-707A-46DA-9EEE-7D4BB043F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09FF-542E-4A7E-BAAC-5240312E6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93EF-9E47-4A25-B9AF-9DE86471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18C3-9EF4-4F16-9987-07D3AF84F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0F2C-8CAF-4CCB-82A6-6F9818E34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20D3-DAD9-4A37-AF7A-659C864CF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80D8-A6AA-4D03-9352-3FA3C479A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FB91-940C-43D2-BDD2-AE038A40C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A108-3587-486B-99AC-94D890BA4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8AB2-5CA7-44F1-81A2-4EEDF098A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DBD5-F68D-49C6-B326-B239DA760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5AE3-05B9-4AC4-B20D-EFAAE78C0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07C2-7444-47F0-BAEE-F8E9DC10D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A288-057B-4C87-BD93-C14BF15C7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1E2A-6659-4CB8-9987-3520A0A62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AE59-876C-49F4-8545-F51CD60A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D377-47BD-4990-8FE8-D69D25D0B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568B-9032-4231-BD02-AFA6833E4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65EC-8718-4669-9FD2-E6AFF5B80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0E6D-D003-4E17-A031-C4938FF2F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2F00-F200-49F3-B62C-E76D0A0722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E515-68B1-4D6E-907C-486C19D02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89D2-54A6-4192-A611-D36DD9513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9E4D-1FBD-4C3C-9BAC-18CEF047E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C44E-B5BD-412C-8FA8-D0AD29394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CF1D-D8E3-455A-9AA0-8B8606C04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164C-38D7-4D44-A988-12265F085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17B9-9049-4617-A442-605E384E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59A8-796F-4B67-B243-CFCF11052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2087-7199-499F-9E0D-9AA70E019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948C-0986-4FE0-98A1-A8B320800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694-66E8-4C0E-BFCA-EA53183B3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3889-6358-41AB-AADB-B83260970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04A3-F9C1-4E2B-B814-106EF2E82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C537-6BC3-489D-B59D-949147D86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7C5E-3428-43A5-AFDF-04434C89C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0C7A-BB30-4DA9-B3D3-C7CE19763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7840-16CD-4AD8-82A5-911EC6D6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E7D9-B748-4FF5-9C9D-134F940E1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F3DF-57DD-4EB5-B74F-B38051113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1010-5915-496D-88A8-D4100EE65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6688-BEBB-46AD-80BC-2E0D72578A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AAAD-05F3-45B0-9DD1-CB7B7E90D8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156A8-34E0-49A2-A1BE-20BF0456B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B6A2-06AF-4FA8-88A5-404BE986B7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B425-B205-4563-9087-56C1A13E52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9C9D-6914-43C6-BAAD-7CAE1E02BD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FD8B-2394-4D1E-9600-88C7A170AA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6AF6-73AD-46A8-8882-9D4ACDD9D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2CD0-1645-4C1E-8D84-F75E14159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39F0-3A9A-4942-8551-445E17917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22A7-18CE-4F7A-B990-4769E5222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B685-5A0D-4AF7-BBA5-DAF0B429D6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6CBA-122A-4DA5-B85B-B19E7E029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B0F3C8D-FBA5-47B5-8035-6F89BD150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828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C9A79-D69F-4B01-BABF-950AEB46C1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903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7CC103D-4108-48A1-A17F-D102C4D91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820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1C3CB3E-8EC3-43B9-97D1-A49F3686D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74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3805734-5B1C-47C6-AF01-8E8C307FC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502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D48C0-AFF5-4F7F-9AA0-04562DDB9F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24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EFE48-4CFF-4882-9F72-8EC9EFD38D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980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B460B-DA06-4EDC-9FF8-1C07726FD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714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5A9F19D-3FC9-4797-80AF-EDA55DF82B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048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3A573B7-DBD6-406A-9DBF-EF720316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1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2AE1-3D3A-413B-AEE4-ED9F09FAC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3A573B7-DBD6-406A-9DBF-EF720316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9134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3A573B7-DBD6-406A-9DBF-EF720316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99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3A573B7-DBD6-406A-9DBF-EF720316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1818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3A573B7-DBD6-406A-9DBF-EF720316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066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6E821-972F-4A39-BD0D-F5A3359B8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188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FCF67-E424-4723-B079-9E6D00244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864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2F00-F200-49F3-B62C-E76D0A0722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278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39694-66E8-4C0E-BFCA-EA53183B31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0437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9AAAD-05F3-45B0-9DD1-CB7B7E90D8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2051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E6CBA-122A-4DA5-B85B-B19E7E029F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425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802E-6DB1-49EE-9414-DAEB4CA035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72AE1-3D3A-413B-AEE4-ED9F09FAC6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4227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6802E-6DB1-49EE-9414-DAEB4CA035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2521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D53A0-0AB8-45C6-ADCF-A5658E453C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3698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B726E-BD76-4A93-B119-F3D114CAF2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4496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DF7D8-29F6-4AE4-846C-D58C0C1A9D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913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C8F-4A0E-465E-9BDA-C842332EB6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8993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90435-4CDF-4A3D-AAF7-860C8BFFE6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7656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2F00-F200-49F3-B62C-E76D0A0722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1635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39694-66E8-4C0E-BFCA-EA53183B31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5702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9AAAD-05F3-45B0-9DD1-CB7B7E90D8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7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53A0-0AB8-45C6-ADCF-A5658E453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E6CBA-122A-4DA5-B85B-B19E7E029F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8553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72AE1-3D3A-413B-AEE4-ED9F09FAC6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1355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6802E-6DB1-49EE-9414-DAEB4CA035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4357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D53A0-0AB8-45C6-ADCF-A5658E453C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3673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B726E-BD76-4A93-B119-F3D114CAF2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0209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DF7D8-29F6-4AE4-846C-D58C0C1A9D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38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C8F-4A0E-465E-9BDA-C842332EB6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6610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90435-4CDF-4A3D-AAF7-860C8BFFE6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9A79-D69F-4B01-BABF-950AEB46C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726E-BD76-4A93-B119-F3D114CAF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F7D8-29F6-4AE4-846C-D58C0C1A9D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C4C8F-4A0E-465E-9BDA-C842332EB6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0435-4CDF-4A3D-AAF7-860C8BFFE6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E77E-8E1C-4A50-960E-C2A7CF53D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F275-AD19-4142-9873-5017400448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FDF86-6A0A-422E-B55F-C2C490C394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EEA29-0458-404B-8BD5-30E95FFAD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2C1F-4008-41A6-890B-B30730915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C88C-9351-43EE-8FC4-45D2E7D0D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103D-4108-48A1-A17F-D102C4D91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DB0E-1FC3-4FCD-93D1-CD47AFC4D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64A3-387C-4D8D-88DF-871840122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53FF-F1E5-4E83-8F6F-D2665443D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2215-9060-4918-AA54-089E73B38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502F-7239-4307-906E-A2836C33D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4E7D-F1A9-43B3-8769-0EA53EFFE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8C31-256F-4F78-910A-23AF3C3CB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7AE3-3921-401E-9AC2-D2E37D609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08C9-CC2A-4B13-9A8B-6B6717CE2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5A5C-DA9A-4717-8592-CD932322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CB3E-8EC3-43B9-97D1-A49F3686D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5527-D328-400E-B379-64F229822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097C-4BDA-4E83-B48F-96F9ED40F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54B1-7862-4106-9AAC-C913C123A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0560D-6312-429A-BF7E-104DA7BA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CE05-673E-4F5E-8570-5E707D366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0C54-6AB2-4EF2-B01E-F62CB3FA5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F256-3512-4F32-AF1F-16E664E18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2AB2-5231-48C5-B780-B7B6DF77B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8CFC-A03F-465A-872E-AA28F0E4A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BE46-2924-4C44-B02A-B90AB0965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5734-5B1C-47C6-AF01-8E8C307FC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F9B6-5740-4003-BD0A-D9E1BC19B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71BE-BE7E-4597-952D-72F896D00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0B4F-026D-432A-BDCC-999CFCC0A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F63B-A4BB-4389-BCBE-60C0F2704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26A7-8E9B-443B-9B01-D58A04C0D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0BAC-8A0B-4DFA-9496-4FDF1B2DF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E0D9-457D-4949-A7AF-A65304724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E205-CAF6-455A-8BB6-26EAB86F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8425-CB16-4D7A-9D80-9B886D2A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8250-ACB2-4F9B-812B-1D3668BBE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48C0-AFF5-4F7F-9AA0-04562DDB9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9466-12B0-4992-AB06-1CA42B1EA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40C5-C230-497D-9C9C-87D069E88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F52C-4B45-480D-869E-F6D248045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EBC1-F746-4244-88A7-E399DF86F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89C3-C4C4-4C2E-924B-69360ED87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91A0-313E-4457-AFA7-7AF25DEE5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618C-0FD3-4F55-8972-5AF0B50F5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A964-3517-406A-BBEF-E9D36A126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0865D-A62A-4DD0-9F9B-5366836E4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83B5-3870-46CA-9F99-D2297330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FE48-4CFF-4882-9F72-8EC9EFD38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8C73-D1FF-4B77-B73A-2CF6046EA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56FD-3B1C-4C2A-905E-0DD639D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F840-20F3-44E1-92FB-803267A43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686F-BE82-4891-A556-1D992FF24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4CB6-AA83-4E40-BC31-20AC0C597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AF5F-BE91-4B90-B55B-739D3714E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F6A7-FFDA-4E5C-B269-236C9BFF5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C142-7A54-4888-AF78-6B84429BE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2468-D72A-4974-B2EF-2E404EAAA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57AD-DE7D-4C4D-A746-06432FE5A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460B-DA06-4EDC-9FF8-1C07726FD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87A3-EB25-47B5-90D4-7B1B6078A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FD60-3BF3-4E7D-8C2A-8C44BE379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6504-E919-472B-AFE9-8E897CE2A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BD8D-5899-4793-8F30-56F03045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57FA-9B12-4550-8FE7-5E08386A2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DC37-953B-445D-B1F8-B966E5643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D5A8-7FC0-4B61-AEED-0B02CFBE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ADFE-E9FD-4358-B37F-A17405735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A8D7-8949-46EA-B1F7-FA49DA19B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6F0B-1517-4DE0-B78F-95E213310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F19D-3FC9-4797-80AF-EDA55DF82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42D5-DFC0-4536-A7E6-6DE69B6E4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D36B-D609-4D69-9385-5B9B5B556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72FC-5219-45DB-B115-7F9000B43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9333-C247-4D03-8BC0-516C3C912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EBDE-ADEF-4AC1-89AA-59D62ED09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F2A7-B240-47FC-A3D5-D3E9091D6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813D-8867-432F-BCD7-3B2574E32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DFB2-5881-407F-8AB5-319B19786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36-E2A6-45A8-92DB-4F20951B6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E8BB-617B-443E-93C6-3B4BCC324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E3A573B7-DBD6-406A-9DBF-EF720316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B19F0C81-E29E-49B6-AED3-843E2A27B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A9385228-81A3-4869-BAB0-1237E32DF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C9BE60E3-A5F5-422B-9FA3-75F21F357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pic>
        <p:nvPicPr>
          <p:cNvPr id="16387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8C073-15C1-411F-89B7-6156E0897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17411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2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7AE0A5-A64C-4990-90AC-E3AEDF425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3A573B7-DBD6-406A-9DBF-EF720316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4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A573B7-DBD6-406A-9DBF-EF720316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A573B7-DBD6-406A-9DBF-EF720316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0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C1CED68A-DAB2-420B-B46F-16FC844F0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2D4D72EA-6E58-4061-8A2C-032AD504B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75013B37-5E9A-4915-BBC7-933F265E4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06684ED1-8D9C-48FB-95E6-3CDFE734C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623CF055-326C-4D3D-93CC-84EF6AFB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BC436204-295D-4A7D-BEDC-7830FF8D8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ABBA6B53-8B13-4E07-9FA5-EFF23A71B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CB888695-9877-4EE6-9710-36736D96C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7"/>
          <a:stretch>
            <a:fillRect/>
          </a:stretch>
        </p:blipFill>
        <p:spPr bwMode="auto">
          <a:xfrm>
            <a:off x="0" y="-3515"/>
            <a:ext cx="9296400" cy="686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863" y="1752600"/>
            <a:ext cx="6307137" cy="2511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«Оценка степени загрязнения атмосферного воздуха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разных районах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города Хабаровска»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5248" y="4050794"/>
            <a:ext cx="4091152" cy="218521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>
              <a:defRPr/>
            </a:pPr>
            <a:r>
              <a:rPr lang="ru-RU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Гладких Александра,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НИЛ </a:t>
            </a:r>
            <a:r>
              <a:rPr lang="ru-RU" sz="2000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«Новое поколение»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Соболева З.Ю. </a:t>
            </a:r>
            <a:r>
              <a:rPr lang="ru-RU" sz="2000" b="1" dirty="0" err="1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к.б.н</a:t>
            </a:r>
            <a:r>
              <a:rPr lang="ru-RU" sz="2000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, учитель биологии</a:t>
            </a:r>
          </a:p>
          <a:p>
            <a:pPr>
              <a:defRPr/>
            </a:pPr>
            <a:endParaRPr lang="ru-RU" sz="2000" b="1" dirty="0">
              <a:solidFill>
                <a:srgbClr val="0414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6299776"/>
            <a:ext cx="2209800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Хабаровск 2016 г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0414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47965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057400" y="1143000"/>
            <a:ext cx="2819400" cy="1066800"/>
          </a:xfrm>
          <a:prstGeom prst="wedgeRoundRectCallout">
            <a:avLst>
              <a:gd name="adj1" fmla="val 21961"/>
              <a:gd name="adj2" fmla="val -115052"/>
              <a:gd name="adj3" fmla="val 16667"/>
            </a:avLst>
          </a:prstGeom>
          <a:solidFill>
            <a:srgbClr val="00FF00">
              <a:alpha val="69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 Королева 4 г Стадион Юность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38200" y="3657600"/>
            <a:ext cx="1981200" cy="609600"/>
          </a:xfrm>
          <a:prstGeom prst="wedgeRoundRectCallout">
            <a:avLst>
              <a:gd name="adj1" fmla="val 42438"/>
              <a:gd name="adj2" fmla="val 199141"/>
              <a:gd name="adj3" fmla="val 16667"/>
            </a:avLst>
          </a:prstGeom>
          <a:solidFill>
            <a:srgbClr val="00FF00">
              <a:alpha val="69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Ул. Краснореченская 197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819400" y="4343400"/>
            <a:ext cx="2819400" cy="685800"/>
          </a:xfrm>
          <a:prstGeom prst="wedgeRoundRectCallout">
            <a:avLst>
              <a:gd name="adj1" fmla="val -32796"/>
              <a:gd name="adj2" fmla="val 107584"/>
              <a:gd name="adj3" fmla="val 16667"/>
            </a:avLst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Институт Культуры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95600" y="6096000"/>
            <a:ext cx="2819400" cy="609600"/>
          </a:xfrm>
          <a:prstGeom prst="wedgeRoundRectCallout">
            <a:avLst>
              <a:gd name="adj1" fmla="val 22803"/>
              <a:gd name="adj2" fmla="val -190469"/>
              <a:gd name="adj3" fmla="val 16667"/>
            </a:avLst>
          </a:prstGeom>
          <a:solidFill>
            <a:srgbClr val="00FF00">
              <a:alpha val="69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 Путевая 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2600" y="5309227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Рис. 15 . Результаты анализа хвои, место сбора: Индустриальный район г.Хабаровска</a:t>
            </a:r>
          </a:p>
        </p:txBody>
      </p:sp>
    </p:spTree>
    <p:extLst>
      <p:ext uri="{BB962C8B-B14F-4D97-AF65-F5344CB8AC3E}">
        <p14:creationId xmlns:p14="http://schemas.microsoft.com/office/powerpoint/2010/main" val="17168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81396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5181600" y="5334000"/>
            <a:ext cx="3200400" cy="609600"/>
          </a:xfrm>
          <a:prstGeom prst="wedgeRoundRectCallout">
            <a:avLst>
              <a:gd name="adj1" fmla="val 14269"/>
              <a:gd name="adj2" fmla="val -190469"/>
              <a:gd name="adj3" fmla="val 16667"/>
            </a:avLst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 Панфиловцев 47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715000" y="2971800"/>
            <a:ext cx="3200400" cy="381000"/>
          </a:xfrm>
          <a:prstGeom prst="wedgeRoundRectCallout">
            <a:avLst>
              <a:gd name="adj1" fmla="val -33226"/>
              <a:gd name="adj2" fmla="val 77583"/>
              <a:gd name="adj3" fmla="val 16667"/>
            </a:avLst>
          </a:prstGeom>
          <a:solidFill>
            <a:srgbClr val="0000FF">
              <a:alpha val="6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 Ворошилова 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419600" y="1066800"/>
            <a:ext cx="3200400" cy="381000"/>
          </a:xfrm>
          <a:prstGeom prst="wedgeRoundRectCallout">
            <a:avLst>
              <a:gd name="adj1" fmla="val -34339"/>
              <a:gd name="adj2" fmla="val 149271"/>
              <a:gd name="adj3" fmla="val 16667"/>
            </a:avLst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ТРЦ Южный Парк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295400" y="685800"/>
            <a:ext cx="3200400" cy="381000"/>
          </a:xfrm>
          <a:prstGeom prst="wedgeRoundRectCallout">
            <a:avLst>
              <a:gd name="adj1" fmla="val 23175"/>
              <a:gd name="adj2" fmla="val 180440"/>
              <a:gd name="adj3" fmla="val 16667"/>
            </a:avLst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Ул.Суворова 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85800" y="1600200"/>
            <a:ext cx="3200400" cy="533400"/>
          </a:xfrm>
          <a:prstGeom prst="wedgeRoundRectCallout">
            <a:avLst>
              <a:gd name="adj1" fmla="val 32081"/>
              <a:gd name="adj2" fmla="val 96284"/>
              <a:gd name="adj3" fmla="val 16667"/>
            </a:avLst>
          </a:prstGeom>
          <a:solidFill>
            <a:srgbClr val="00FF00">
              <a:alpha val="6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ДК Русь (у дороги и во дворе)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28600" y="2819400"/>
            <a:ext cx="3200400" cy="533400"/>
          </a:xfrm>
          <a:prstGeom prst="wedgeRoundRectCallout">
            <a:avLst>
              <a:gd name="adj1" fmla="val -2057"/>
              <a:gd name="adj2" fmla="val -153067"/>
              <a:gd name="adj3" fmla="val 16667"/>
            </a:avLst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 </a:t>
            </a:r>
            <a:r>
              <a:rPr lang="ru-RU" b="1" dirty="0" err="1" smtClean="0">
                <a:solidFill>
                  <a:schemeClr val="tx1"/>
                </a:solidFill>
              </a:rPr>
              <a:t>Прогрессивная-Пионерская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28600" y="4419600"/>
            <a:ext cx="3200400" cy="533400"/>
          </a:xfrm>
          <a:prstGeom prst="wedgeRoundRectCallout">
            <a:avLst>
              <a:gd name="adj1" fmla="val -49181"/>
              <a:gd name="adj2" fmla="val 125226"/>
              <a:gd name="adj3" fmla="val 16667"/>
            </a:avLst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Завод </a:t>
            </a:r>
            <a:r>
              <a:rPr lang="ru-RU" b="1" dirty="0" err="1" smtClean="0">
                <a:solidFill>
                  <a:schemeClr val="tx1"/>
                </a:solidFill>
              </a:rPr>
              <a:t>Амуркабель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6150114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Рис. 16. Результаты анализа хвои, место сбора: территории Индустриального района г.Хабаровска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29" y="1540"/>
            <a:ext cx="7772401" cy="81708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3657600"/>
            <a:ext cx="7082308" cy="2971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787" y="2233395"/>
            <a:ext cx="5535654" cy="4130900"/>
          </a:xfrm>
          <a:prstGeom prst="rect">
            <a:avLst/>
          </a:prstGeom>
        </p:spPr>
      </p:pic>
      <p:pic>
        <p:nvPicPr>
          <p:cNvPr id="5" name="Рисунок 4" descr="ec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384" y="4191000"/>
            <a:ext cx="1985834" cy="198583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428215" y="6353998"/>
            <a:ext cx="1985834" cy="274737"/>
          </a:xfrm>
          <a:prstGeom prst="rect">
            <a:avLst/>
          </a:prstGeom>
        </p:spPr>
        <p:txBody>
          <a:bodyPr/>
          <a:lstStyle/>
          <a:p>
            <a:pPr marL="228600" lvl="0" indent="-22860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200" b="1" dirty="0"/>
              <a:t>ecocity27.weebly.com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6755" y="2149627"/>
            <a:ext cx="3088755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Дальнейшие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будут включать в себя более углубленное изучение состояния атмосферы за счет проведение изучение методом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лихеноиндикации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анализа водных источников питьевого/ не питьевого назначения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6429" y="1033127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Даная научная работа создана в рамках проекта «ЭкоЛогичный город», чтобы после ее завершения создать карту экологически чистых районов г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Хабаровска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10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534400" cy="5105400"/>
          </a:xfrm>
        </p:spPr>
        <p:txBody>
          <a:bodyPr>
            <a:normAutofit fontScale="90000"/>
          </a:bodyPr>
          <a:lstStyle/>
          <a:p>
            <a:pPr lvl="0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литературы показал, что проводилось достаточно большое количество исследований состояния атмосферного воздуха, как в Хабаровском крае, так и в городе Хабаровске. Но, несмотря на большое количество исследований, подробные данные о состоянии атмосферного воздуха в разных районах города Хабаровска отсутствуют.    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Выявлены показатели степени загрязнения атмосферного воздуха в разных районах города Хабаровска, соответствующие следующему уровню: Центральный район – (100% исследуемых точек) воздух чистый; Краснофлотский и Кировский районы – 66,7% и 33,3% исследуемых точек, имеют средний и высокий уровень, соответственно; Индустриальный р-он – 37,5% точек имеют высокий уровень загрязнения, 31,3% - средний уровень и 31,3% - показатель на уровне «чистый воздух». Создана база данных с полученными показателями.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Привлечено общественное внимание, посредством  эколого-просветительской работы среди населения, к проблеме сохранения экологического благополучия территории города, что позволит, в дальнейшем, предупредить возникновение экологического риска.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28600"/>
            <a:ext cx="7772401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365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vk.me/c627630/v627630176/1d814/2TjNfN7eQ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4314825" cy="575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" y="19050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исследование степени загрязнения атмосферного воздуха в разных районах города Хабаровска</a:t>
            </a: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>
                <a:noFill/>
              </a:ln>
              <a:solidFill>
                <a:srgbClr val="00133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9000" y="1117937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ru-RU" sz="60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3733800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понятия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биоиндикации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её методик с помощью различных информационных источников;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Оценить состояние атмосферного воздуха на основе результатов исследования, полученных с помощью методов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биоиндикации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Провести эколого-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просветителькую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среди населения города, посредством использования обработанных материалов исследования. </a:t>
            </a:r>
          </a:p>
          <a:p>
            <a:pPr marL="0" indent="0">
              <a:buNone/>
            </a:pPr>
            <a:endParaRPr 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6096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sz="3600" b="1" kern="0" dirty="0" smtClean="0"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sz="2800" b="1" kern="0" dirty="0" smtClean="0">
                <a:latin typeface="Verdana"/>
              </a:rPr>
              <a:t>: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45720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г.Хабаровска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атмосферный воздух на территории г. Хабаровска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71600" y="1066800"/>
            <a:ext cx="6553200" cy="163121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Экспесс-метод биоиндикации на основе состояния хвои сосны обыкновенной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 по </a:t>
            </a:r>
            <a:r>
              <a:rPr lang="ru-RU" sz="2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Гертелю</a:t>
            </a: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сравнения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обработки данных: </a:t>
            </a:r>
            <a:r>
              <a:rPr lang="en-US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endParaRPr lang="ru-RU" sz="2000" b="1" kern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AutoShape 4" descr="https://e.mail.ru/cgi-bin/getattach?file=image%2d08%2d10%2d15%2d20%2d22%2d15.jpeg&amp;id=14442998230000000693;0;16&amp;mode=attachment&amp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e.mail.ru/cgi-bin/getattach?file=image%2d08%2d10%2d15%2d20%2d22%2d12.jpeg&amp;id=14442998230000000693;0;13&amp;mode=attachment&amp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apf.mail.ru/cgi-bin/readmsg?id=14443830840000000902;0;1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apf.mail.ru/cgi-bin/readmsg?id=14443830840000000902;0;1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 descr="C:\Users\Николай\Downloads\IMG_0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52400" y="381000"/>
            <a:ext cx="9144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проводилось в октябре 2015 года. Пробы отбирались с 24 точек 4 районов г.Хабаровска и с.Ильинка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6345556"/>
            <a:ext cx="6705600" cy="36933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Рис.1-2. Этапы проведения исследования, октябрь 2015 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2895600"/>
            <a:ext cx="4368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19200" y="0"/>
            <a:ext cx="6818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и методы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72887202"/>
              </p:ext>
            </p:extLst>
          </p:nvPr>
        </p:nvGraphicFramePr>
        <p:xfrm>
          <a:off x="0" y="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9200" y="6172200"/>
            <a:ext cx="6818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Рис.9. Показатели степени загрязнения атмосферно воздуха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7400" y="6400800"/>
            <a:ext cx="3810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6400800"/>
            <a:ext cx="3810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63246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Тест по </a:t>
            </a:r>
            <a:r>
              <a:rPr lang="ru-RU" sz="2000" b="1" dirty="0" err="1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Гертелю</a:t>
            </a:r>
            <a:endParaRPr lang="ru-RU" sz="2800" b="1" dirty="0" smtClean="0">
              <a:solidFill>
                <a:srgbClr val="0414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0" y="63246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4148E"/>
                </a:solidFill>
                <a:latin typeface="Times New Roman" pitchFamily="18" charset="0"/>
                <a:cs typeface="Times New Roman" pitchFamily="18" charset="0"/>
              </a:rPr>
              <a:t>Экспресс-оценка</a:t>
            </a:r>
            <a:endParaRPr lang="ru-RU" sz="2800" b="1" dirty="0" smtClean="0">
              <a:solidFill>
                <a:srgbClr val="0414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80297190"/>
              </p:ext>
            </p:extLst>
          </p:nvPr>
        </p:nvGraphicFramePr>
        <p:xfrm>
          <a:off x="0" y="13716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ая прямоугольная выноска 9"/>
          <p:cNvSpPr/>
          <p:nvPr/>
        </p:nvSpPr>
        <p:spPr>
          <a:xfrm>
            <a:off x="304800" y="609600"/>
            <a:ext cx="3200400" cy="457200"/>
          </a:xfrm>
          <a:prstGeom prst="wedgeRoundRectCallout">
            <a:avLst>
              <a:gd name="adj1" fmla="val -33226"/>
              <a:gd name="adj2" fmla="val 296804"/>
              <a:gd name="adj3" fmla="val 16667"/>
            </a:avLst>
          </a:prstGeom>
          <a:solidFill>
            <a:srgbClr val="FF0000">
              <a:alpha val="9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Культуры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676400" y="1371600"/>
            <a:ext cx="3200400" cy="381000"/>
          </a:xfrm>
          <a:prstGeom prst="wedgeRoundRectCallout">
            <a:avLst>
              <a:gd name="adj1" fmla="val -65137"/>
              <a:gd name="adj2" fmla="val 233427"/>
              <a:gd name="adj3" fmla="val 16667"/>
            </a:avLst>
          </a:prstGeom>
          <a:solidFill>
            <a:srgbClr val="FF0000">
              <a:alpha val="9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Амуркабель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495800" y="2590800"/>
            <a:ext cx="990600" cy="381000"/>
          </a:xfrm>
          <a:prstGeom prst="wedgeRoundRectCallout">
            <a:avLst>
              <a:gd name="adj1" fmla="val 1625"/>
              <a:gd name="adj2" fmla="val 348752"/>
              <a:gd name="adj3" fmla="val 16667"/>
            </a:avLst>
          </a:prstGeom>
          <a:solidFill>
            <a:srgbClr val="0000FF">
              <a:alpha val="96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КЦО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934200" y="3657600"/>
            <a:ext cx="1676400" cy="533400"/>
          </a:xfrm>
          <a:prstGeom prst="wedgeRoundRectCallout">
            <a:avLst>
              <a:gd name="adj1" fmla="val 45011"/>
              <a:gd name="adj2" fmla="val 218734"/>
              <a:gd name="adj3" fmla="val 16667"/>
            </a:avLst>
          </a:prstGeom>
          <a:solidFill>
            <a:srgbClr val="00FF00">
              <a:alpha val="96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Ильинка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553200" y="2133600"/>
            <a:ext cx="2590800" cy="914400"/>
          </a:xfrm>
          <a:prstGeom prst="wedgeRoundRectCallout">
            <a:avLst>
              <a:gd name="adj1" fmla="val 39052"/>
              <a:gd name="adj2" fmla="val 268086"/>
              <a:gd name="adj3" fmla="val 16667"/>
            </a:avLst>
          </a:prstGeom>
          <a:solidFill>
            <a:srgbClr val="00FF00">
              <a:alpha val="96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Амурский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б-р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Агенство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Аэрофлота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6019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Рис.10. Результаты анализа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экспресс-оценки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теста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Гертелю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Примечание: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81000" y="3489610"/>
            <a:ext cx="2819400" cy="914400"/>
          </a:xfrm>
          <a:prstGeom prst="wedgeRoundRectCallout">
            <a:avLst>
              <a:gd name="adj1" fmla="val -8366"/>
              <a:gd name="adj2" fmla="val 79383"/>
              <a:gd name="adj3" fmla="val 16667"/>
            </a:avLst>
          </a:prstGeom>
          <a:solidFill>
            <a:srgbClr val="00FF00">
              <a:alpha val="69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Амурский </a:t>
            </a:r>
            <a:r>
              <a:rPr lang="ru-RU" b="1" dirty="0" err="1" smtClean="0">
                <a:solidFill>
                  <a:schemeClr val="tx1"/>
                </a:solidFill>
              </a:rPr>
              <a:t>б-р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Агентство Аэрофлот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248400" y="136810"/>
            <a:ext cx="2895600" cy="685800"/>
          </a:xfrm>
          <a:prstGeom prst="wedgeRoundRectCallout">
            <a:avLst>
              <a:gd name="adj1" fmla="val 6398"/>
              <a:gd name="adj2" fmla="val 80682"/>
              <a:gd name="adj3" fmla="val 16667"/>
            </a:avLst>
          </a:prstGeom>
          <a:solidFill>
            <a:srgbClr val="00FF00">
              <a:alpha val="69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Администрация г.Хабаровска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029200" y="1432210"/>
            <a:ext cx="2819400" cy="914400"/>
          </a:xfrm>
          <a:prstGeom prst="wedgeRoundRectCallout">
            <a:avLst>
              <a:gd name="adj1" fmla="val -3312"/>
              <a:gd name="adj2" fmla="val -73864"/>
              <a:gd name="adj3" fmla="val 16667"/>
            </a:avLst>
          </a:prstGeom>
          <a:solidFill>
            <a:srgbClr val="00FF00">
              <a:alpha val="69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Детский парк им. Гайдара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sz="24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Рис. 11 . Результаты анализа хвои, место сбора: территории Центрального района г.Хабаровска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67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209800" y="1608690"/>
            <a:ext cx="2819400" cy="914400"/>
          </a:xfrm>
          <a:prstGeom prst="wedgeRoundRectCallout">
            <a:avLst>
              <a:gd name="adj1" fmla="val -2048"/>
              <a:gd name="adj2" fmla="val -76461"/>
              <a:gd name="adj3" fmla="val 16667"/>
            </a:avLst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 городская больница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438400" y="3208890"/>
            <a:ext cx="2819400" cy="914400"/>
          </a:xfrm>
          <a:prstGeom prst="wedgeRoundRectCallout">
            <a:avLst>
              <a:gd name="adj1" fmla="val 20697"/>
              <a:gd name="adj2" fmla="val 92370"/>
              <a:gd name="adj3" fmla="val 16667"/>
            </a:avLst>
          </a:prstGeom>
          <a:solidFill>
            <a:srgbClr val="0000FF">
              <a:alpha val="6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Парк Северный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572000" y="4351890"/>
            <a:ext cx="2819400" cy="914400"/>
          </a:xfrm>
          <a:prstGeom prst="wedgeRoundRectCallout">
            <a:avLst>
              <a:gd name="adj1" fmla="val -37008"/>
              <a:gd name="adj2" fmla="val 66396"/>
              <a:gd name="adj3" fmla="val 16667"/>
            </a:avLst>
          </a:prstGeom>
          <a:solidFill>
            <a:srgbClr val="0000FF">
              <a:alpha val="6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ХГАЭиП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27003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sz="24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Рис. 12. Результаты анализа хвои, место сбора: территории Краснофлотского и Кировского районов г.Хабаровска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999 L -0.00417 -0.166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-7.9556E-7 L -3.33333E-6 -7.9556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3.284E-6 L -3.33333E-6 -3.28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09900"/>
            <a:ext cx="877275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/>
          <a:srcRect t="19966"/>
          <a:stretch>
            <a:fillRect/>
          </a:stretch>
        </p:blipFill>
        <p:spPr bwMode="auto">
          <a:xfrm>
            <a:off x="2436694" y="24714"/>
            <a:ext cx="38896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1447800" y="228600"/>
            <a:ext cx="1219200" cy="685800"/>
          </a:xfrm>
          <a:prstGeom prst="wedgeRoundRectCallout">
            <a:avLst>
              <a:gd name="adj1" fmla="val 181122"/>
              <a:gd name="adj2" fmla="val 94225"/>
              <a:gd name="adj3" fmla="val 16667"/>
            </a:avLst>
          </a:prstGeom>
          <a:solidFill>
            <a:srgbClr val="0000FF">
              <a:alpha val="6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КЦО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96000" y="3962400"/>
            <a:ext cx="2438400" cy="685800"/>
          </a:xfrm>
          <a:prstGeom prst="wedgeRoundRectCallout">
            <a:avLst>
              <a:gd name="adj1" fmla="val 57421"/>
              <a:gd name="adj2" fmla="val -137810"/>
              <a:gd name="adj3" fmla="val 16667"/>
            </a:avLst>
          </a:prstGeom>
          <a:solidFill>
            <a:srgbClr val="0000FF">
              <a:alpha val="6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Поликлиника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57200" y="4953000"/>
            <a:ext cx="2438400" cy="685800"/>
          </a:xfrm>
          <a:prstGeom prst="wedgeRoundRectCallout">
            <a:avLst>
              <a:gd name="adj1" fmla="val -53618"/>
              <a:gd name="adj2" fmla="val 151368"/>
              <a:gd name="adj3" fmla="val 16667"/>
            </a:avLst>
          </a:prstGeom>
          <a:solidFill>
            <a:srgbClr val="0000FF">
              <a:alpha val="6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Ул.Ульяновская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971800" y="5486400"/>
            <a:ext cx="2819400" cy="685800"/>
          </a:xfrm>
          <a:prstGeom prst="wedgeRoundRectCallout">
            <a:avLst>
              <a:gd name="adj1" fmla="val -108163"/>
              <a:gd name="adj2" fmla="val 153099"/>
              <a:gd name="adj3" fmla="val 16667"/>
            </a:avLst>
          </a:prstGeom>
          <a:solidFill>
            <a:srgbClr val="00FF00">
              <a:alpha val="69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Ул.Холмогорская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1200" y="5534561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Рис. 13-14 . Результаты анализа хвои, место сбора: Индустриальный район г.Хабаровска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siness_ID04">
  <a:themeElements>
    <a:clrScheme name="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uisiness_ID04">
  <a:themeElements>
    <a:clrScheme name="9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9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uisiness_ID04">
  <a:themeElements>
    <a:clrScheme name="10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0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uisiness_ID04">
  <a:themeElements>
    <a:clrScheme name="1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hipNature">
  <a:themeElements>
    <a:clrScheme name="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hipNature">
  <a:themeElements>
    <a:clrScheme name="1_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6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uisiness_ID04">
  <a:themeElements>
    <a:clrScheme name="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siness_ID04">
  <a:themeElements>
    <a:clrScheme name="2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2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uisiness_ID04">
  <a:themeElements>
    <a:clrScheme name="3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3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uisiness_ID04">
  <a:themeElements>
    <a:clrScheme name="4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4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uisiness_ID04">
  <a:themeElements>
    <a:clrScheme name="5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5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uisiness_ID04">
  <a:themeElements>
    <a:clrScheme name="6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6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uisiness_ID04">
  <a:themeElements>
    <a:clrScheme name="7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7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uisiness_ID04">
  <a:themeElements>
    <a:clrScheme name="8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8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10362649</Template>
  <TotalTime>6042</TotalTime>
  <Words>445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Tahoma</vt:lpstr>
      <vt:lpstr>Times New Roman</vt:lpstr>
      <vt:lpstr>Verdana</vt:lpstr>
      <vt:lpstr>Wingdings 3</vt:lpstr>
      <vt:lpstr>Buisiness_ID04</vt:lpstr>
      <vt:lpstr>1_Buisiness_ID04</vt:lpstr>
      <vt:lpstr>2_Buisiness_ID04</vt:lpstr>
      <vt:lpstr>3_Buisiness_ID04</vt:lpstr>
      <vt:lpstr>4_Buisiness_ID04</vt:lpstr>
      <vt:lpstr>5_Buisiness_ID04</vt:lpstr>
      <vt:lpstr>6_Buisiness_ID04</vt:lpstr>
      <vt:lpstr>7_Buisiness_ID04</vt:lpstr>
      <vt:lpstr>8_Buisiness_ID04</vt:lpstr>
      <vt:lpstr>9_Buisiness_ID04</vt:lpstr>
      <vt:lpstr>10_Buisiness_ID04</vt:lpstr>
      <vt:lpstr>11_Buisiness_ID04</vt:lpstr>
      <vt:lpstr>ShipNature</vt:lpstr>
      <vt:lpstr>1_ShipNature</vt:lpstr>
      <vt:lpstr>1_Легкий дым</vt:lpstr>
      <vt:lpstr>Office Theme</vt:lpstr>
      <vt:lpstr>Тема Office</vt:lpstr>
      <vt:lpstr>«Оценка степени загрязнения атмосферного воздуха в разных районах города Хабаровска»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значимость </vt:lpstr>
      <vt:lpstr>1. Анализ источников литературы показал, что проводилось достаточно большое количество исследований состояния атмосферного воздуха, как в Хабаровском крае, так и в городе Хабаровске. Но, несмотря на большое количество исследований, подробные данные о состоянии атмосферного воздуха в разных районах города Хабаровска отсутствуют.       2. Выявлены показатели степени загрязнения атмосферного воздуха в разных районах города Хабаровска, соответствующие следующему уровню: Центральный район – (100% исследуемых точек) воздух чистый; Краснофлотский и Кировский районы – 66,7% и 33,3% исследуемых точек, имеют средний и высокий уровень, соответственно; Индустриальный р-он – 37,5% точек имеют высокий уровень загрязнения, 31,3% - средний уровень и 31,3% - показатель на уровне «чистый воздух». Создана база данных с полученными показателями.  3. Привлечено общественное внимание, посредством  эколого-просветительской работы среди населения, к проблеме сохранения экологического благополучия территории города, что позволит, в дальнейшем, предупредить возникновение экологического риска.    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Зоя Юрьевна Билибина</cp:lastModifiedBy>
  <cp:revision>148</cp:revision>
  <cp:lastPrinted>2015-11-30T23:56:28Z</cp:lastPrinted>
  <dcterms:created xsi:type="dcterms:W3CDTF">1601-01-01T00:00:00Z</dcterms:created>
  <dcterms:modified xsi:type="dcterms:W3CDTF">2016-04-06T02:57:31Z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